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65" r:id="rId4"/>
    <p:sldId id="1216" r:id="rId5"/>
    <p:sldId id="257" r:id="rId6"/>
    <p:sldId id="258" r:id="rId7"/>
    <p:sldId id="1217" r:id="rId8"/>
    <p:sldId id="259" r:id="rId9"/>
    <p:sldId id="1220" r:id="rId10"/>
    <p:sldId id="1218" r:id="rId11"/>
    <p:sldId id="1221" r:id="rId12"/>
    <p:sldId id="264" r:id="rId13"/>
    <p:sldId id="1222" r:id="rId14"/>
    <p:sldId id="1230" r:id="rId15"/>
    <p:sldId id="1227" r:id="rId16"/>
    <p:sldId id="1228" r:id="rId17"/>
    <p:sldId id="1229" r:id="rId18"/>
    <p:sldId id="1225" r:id="rId19"/>
    <p:sldId id="1231" r:id="rId20"/>
    <p:sldId id="274" r:id="rId21"/>
    <p:sldId id="275" r:id="rId22"/>
    <p:sldId id="276" r:id="rId23"/>
    <p:sldId id="1219" r:id="rId24"/>
    <p:sldId id="1232" r:id="rId25"/>
  </p:sldIdLst>
  <p:sldSz cx="12192000" cy="6858000"/>
  <p:notesSz cx="10017125" cy="6888163"/>
  <p:embeddedFontLst>
    <p:embeddedFont>
      <p:font typeface="Garamond" panose="02020404030301010803" pitchFamily="18" charset="0"/>
      <p:regular r:id="rId27"/>
      <p:bold r:id="rId28"/>
      <p:italic r:id="rId29"/>
      <p:boldItalic r:id="rId30"/>
    </p:embeddedFont>
    <p:embeddedFont>
      <p:font typeface="Rockwell" panose="02060603020205020403" pitchFamily="18" charset="0"/>
      <p:regular r:id="rId31"/>
      <p:bold r:id="rId32"/>
      <p:italic r:id="rId33"/>
      <p:boldItalic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0">
          <p15:clr>
            <a:srgbClr val="A4A3A4"/>
          </p15:clr>
        </p15:guide>
        <p15:guide id="2" pos="3155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i2hvsWcmwIzHjg38NkFi8NSsY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5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70"/>
        <p:guide pos="3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74053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evening everyone,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My name is Bernardo, I am a member of the magnetic refrigeration team at Polo Laboratories, located in the Federal University of Santa Catarina and today I will be presenting my work titled</a:t>
            </a:r>
            <a:endParaRPr/>
          </a:p>
        </p:txBody>
      </p:sp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10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78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029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722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36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60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62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498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f41b2042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00" cy="25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0" name="Google Shape;370;g1af41b2042d_0_76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1af41b2042d_0_76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139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af41b2042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00" cy="25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" name="Google Shape;383;g1af41b2042d_0_88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1af41b2042d_0_88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af41b2042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00" cy="25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7" name="Google Shape;397;g1af41b2042d_0_101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g1af41b2042d_0_101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74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71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36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4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011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09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dt" idx="10"/>
          </p:nvPr>
        </p:nvSpPr>
        <p:spPr>
          <a:xfrm>
            <a:off x="569820" y="642108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ftr" idx="11"/>
          </p:nvPr>
        </p:nvSpPr>
        <p:spPr>
          <a:xfrm>
            <a:off x="3897356" y="642108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8409328" y="64210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dt" idx="10"/>
          </p:nvPr>
        </p:nvSpPr>
        <p:spPr>
          <a:xfrm>
            <a:off x="569820" y="626740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ftr" idx="11"/>
          </p:nvPr>
        </p:nvSpPr>
        <p:spPr>
          <a:xfrm>
            <a:off x="3897356" y="626740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9107531" y="6254601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dt" idx="10"/>
          </p:nvPr>
        </p:nvSpPr>
        <p:spPr>
          <a:xfrm>
            <a:off x="569820" y="642107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ftr" idx="11"/>
          </p:nvPr>
        </p:nvSpPr>
        <p:spPr>
          <a:xfrm>
            <a:off x="3897356" y="642107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ldNum" idx="12"/>
          </p:nvPr>
        </p:nvSpPr>
        <p:spPr>
          <a:xfrm>
            <a:off x="8409328" y="6421075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dt" idx="10"/>
          </p:nvPr>
        </p:nvSpPr>
        <p:spPr>
          <a:xfrm>
            <a:off x="569820" y="626739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ftr" idx="11"/>
          </p:nvPr>
        </p:nvSpPr>
        <p:spPr>
          <a:xfrm>
            <a:off x="3897356" y="626739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9107531" y="62545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4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1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0" y="98107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1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2" name="Google Shape;12;p16" descr="Resultado de imagem para logo ufsc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9336" y="1358"/>
            <a:ext cx="1656184" cy="16321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8"/>
          <p:cNvCxnSpPr/>
          <p:nvPr/>
        </p:nvCxnSpPr>
        <p:spPr>
          <a:xfrm rot="10800000">
            <a:off x="191344" y="6425257"/>
            <a:ext cx="7229829" cy="33832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8"/>
          <p:cNvSpPr txBox="1"/>
          <p:nvPr userDrawn="1"/>
        </p:nvSpPr>
        <p:spPr>
          <a:xfrm>
            <a:off x="11329259" y="6502449"/>
            <a:ext cx="862741" cy="3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r>
              <a:rPr lang="en-US" sz="10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/24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22.png"/><Relationship Id="rId3" Type="http://schemas.microsoft.com/office/2007/relationships/media" Target="../media/media5.avi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video" Target="../media/media4.avi"/><Relationship Id="rId16" Type="http://schemas.openxmlformats.org/officeDocument/2006/relationships/image" Target="../media/image25.png"/><Relationship Id="rId1" Type="http://schemas.microsoft.com/office/2007/relationships/media" Target="../media/media4.avi"/><Relationship Id="rId6" Type="http://schemas.openxmlformats.org/officeDocument/2006/relationships/video" Target="../media/media6.avi"/><Relationship Id="rId11" Type="http://schemas.openxmlformats.org/officeDocument/2006/relationships/image" Target="../media/image18.png"/><Relationship Id="rId5" Type="http://schemas.microsoft.com/office/2007/relationships/media" Target="../media/media6.avi"/><Relationship Id="rId1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video" Target="../media/media5.avi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48.png"/><Relationship Id="rId5" Type="http://schemas.openxmlformats.org/officeDocument/2006/relationships/image" Target="../media/image18.png"/><Relationship Id="rId10" Type="http://schemas.openxmlformats.org/officeDocument/2006/relationships/image" Target="../media/image47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0" y="4149080"/>
            <a:ext cx="12192000" cy="162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sp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Guilherme Fidelis Peixer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Josafat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Ribeiro Leal Filho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Prof. Dr.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rer.nat</a:t>
            </a: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. Aldo von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Wangenheim</a:t>
            </a:r>
            <a:endParaRPr sz="200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0" y="1916832"/>
            <a:ext cx="12192000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Visão Computacional em </a:t>
            </a:r>
            <a:r>
              <a:rPr lang="pt-BR" sz="3800" b="1" i="1" u="none" strike="noStrike" cap="none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Jet </a:t>
            </a:r>
            <a:r>
              <a:rPr lang="pt-BR" sz="3800" b="1" i="1" u="none" strike="noStrike" cap="none" dirty="0" err="1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Impingement</a:t>
            </a:r>
            <a:endParaRPr lang="pt-BR" sz="3800" b="1" i="0" u="none" strike="noStrike" cap="none" dirty="0">
              <a:solidFill>
                <a:schemeClr val="accent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5" name="Google Shape;165;p1" descr="Lapix - Laboratory for Image Processing and Graphic Computing | Faceboo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4644" y="152636"/>
            <a:ext cx="2310765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F55F79E-8C7D-4774-AB98-DE8BD4362A7A}"/>
              </a:ext>
            </a:extLst>
          </p:cNvPr>
          <p:cNvSpPr/>
          <p:nvPr/>
        </p:nvSpPr>
        <p:spPr>
          <a:xfrm>
            <a:off x="5121213" y="5918426"/>
            <a:ext cx="1949573" cy="44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14 de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Dezembro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de 2022</a:t>
            </a:r>
            <a:endParaRPr lang="en-US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EF51CF-A80D-4790-9909-17CE804586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02" b="17905"/>
          <a:stretch/>
        </p:blipFill>
        <p:spPr>
          <a:xfrm>
            <a:off x="988753" y="3832005"/>
            <a:ext cx="10214494" cy="2241192"/>
          </a:xfrm>
          <a:prstGeom prst="rect">
            <a:avLst/>
          </a:prstGeom>
        </p:spPr>
      </p:pic>
      <p:sp>
        <p:nvSpPr>
          <p:cNvPr id="11" name="Retângulo 12">
            <a:extLst>
              <a:ext uri="{FF2B5EF4-FFF2-40B4-BE49-F238E27FC236}">
                <a16:creationId xmlns:a16="http://schemas.microsoft.com/office/drawing/2014/main" id="{F42F5F03-0BE0-47B5-9B99-B12EFDBFBCCF}"/>
              </a:ext>
            </a:extLst>
          </p:cNvPr>
          <p:cNvSpPr/>
          <p:nvPr/>
        </p:nvSpPr>
        <p:spPr>
          <a:xfrm>
            <a:off x="767408" y="1196752"/>
            <a:ext cx="9504284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Teste: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tângulo 12">
            <a:extLst>
              <a:ext uri="{FF2B5EF4-FFF2-40B4-BE49-F238E27FC236}">
                <a16:creationId xmlns:a16="http://schemas.microsoft.com/office/drawing/2014/main" id="{34D651D9-6037-4232-9D61-A7AEA54C4C26}"/>
              </a:ext>
            </a:extLst>
          </p:cNvPr>
          <p:cNvSpPr/>
          <p:nvPr/>
        </p:nvSpPr>
        <p:spPr>
          <a:xfrm>
            <a:off x="1211384" y="1792875"/>
            <a:ext cx="9060307" cy="1895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Anotação de 173 imagens com o software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Label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Studio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Conjunto composto por imagens com diferentes fluxos de calor, posição da câmera e incidência dos jatos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Dados exportados no padrão Pascal-VOC;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Label Studio Documentation — Get Started with Label Studio">
            <a:extLst>
              <a:ext uri="{FF2B5EF4-FFF2-40B4-BE49-F238E27FC236}">
                <a16:creationId xmlns:a16="http://schemas.microsoft.com/office/drawing/2014/main" id="{49CD2684-F7B7-49BC-9F0E-6C548A9E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594" y="213329"/>
            <a:ext cx="3887434" cy="19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053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6_225_box (3)">
            <a:hlinkClick r:id="" action="ppaction://media"/>
            <a:extLst>
              <a:ext uri="{FF2B5EF4-FFF2-40B4-BE49-F238E27FC236}">
                <a16:creationId xmlns:a16="http://schemas.microsoft.com/office/drawing/2014/main" id="{D065570C-29D1-4EF8-8756-59D9E3F79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4056" t="39891" r="16547" b="21289"/>
          <a:stretch/>
        </p:blipFill>
        <p:spPr>
          <a:xfrm>
            <a:off x="8330036" y="3682820"/>
            <a:ext cx="3720473" cy="1823711"/>
          </a:xfrm>
          <a:prstGeom prst="rect">
            <a:avLst/>
          </a:prstGeom>
        </p:spPr>
      </p:pic>
      <p:pic>
        <p:nvPicPr>
          <p:cNvPr id="3" name="M1_25_box (3)">
            <a:hlinkClick r:id="" action="ppaction://media"/>
            <a:extLst>
              <a:ext uri="{FF2B5EF4-FFF2-40B4-BE49-F238E27FC236}">
                <a16:creationId xmlns:a16="http://schemas.microsoft.com/office/drawing/2014/main" id="{F6BC2D60-B1CB-4B19-BB42-60E2DE48AE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13929" t="23082" r="8444" b="34317"/>
          <a:stretch/>
        </p:blipFill>
        <p:spPr>
          <a:xfrm>
            <a:off x="3754339" y="3654743"/>
            <a:ext cx="4430818" cy="1823711"/>
          </a:xfrm>
          <a:prstGeom prst="rect">
            <a:avLst/>
          </a:prstGeom>
        </p:spPr>
      </p:pic>
      <p:pic>
        <p:nvPicPr>
          <p:cNvPr id="4" name="M8_100_box (2)">
            <a:hlinkClick r:id="" action="ppaction://media"/>
            <a:extLst>
              <a:ext uri="{FF2B5EF4-FFF2-40B4-BE49-F238E27FC236}">
                <a16:creationId xmlns:a16="http://schemas.microsoft.com/office/drawing/2014/main" id="{3246601B-4877-4C49-A353-F8787435CA7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18627" t="32398" r="19362" b="25000"/>
          <a:stretch/>
        </p:blipFill>
        <p:spPr>
          <a:xfrm>
            <a:off x="66596" y="3654742"/>
            <a:ext cx="3539487" cy="18237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03F46B-2B1D-44F3-9FCD-70CB049CE19B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2B965E7E-CEAC-49B1-AC83-AA24EEF61CC4}"/>
              </a:ext>
            </a:extLst>
          </p:cNvPr>
          <p:cNvSpPr/>
          <p:nvPr/>
        </p:nvSpPr>
        <p:spPr>
          <a:xfrm>
            <a:off x="1211384" y="1792875"/>
            <a:ext cx="9060307" cy="135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Localização da Zona de teste com o pacote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Detecto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Uso de uma 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Faster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R-CNN ResNet-50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pré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-implementada em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PyTorch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 descr="GitHub - alankbi/detecto: Build fully-functioning computer vision models  with PyTorch">
            <a:extLst>
              <a:ext uri="{FF2B5EF4-FFF2-40B4-BE49-F238E27FC236}">
                <a16:creationId xmlns:a16="http://schemas.microsoft.com/office/drawing/2014/main" id="{C4886ED8-E6B6-4298-89FA-750890F5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32" y="415529"/>
            <a:ext cx="2587816" cy="12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come to PyTorch Tutorials — PyTorch Tutorials 1.13.0+cu117 documentation">
            <a:extLst>
              <a:ext uri="{FF2B5EF4-FFF2-40B4-BE49-F238E27FC236}">
                <a16:creationId xmlns:a16="http://schemas.microsoft.com/office/drawing/2014/main" id="{E8FC59EB-19A9-4A67-BC21-86683700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04" y="14439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9060307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do regime de escoamento feito pelos padrões observados no fluido;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Troca do foco dos padrões do fluido para a superfície refrigerada;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Uso de uma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 para a avaliação das superfícies; 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89D6D2-1509-4483-A796-EBDB1154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16" y="5400593"/>
            <a:ext cx="8336076" cy="960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C32B4D-A8FA-46E5-9F01-6C8115E9C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616" y="4410685"/>
            <a:ext cx="8336075" cy="96564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D4CF936-88D6-49C5-888C-F3F932980EA4}"/>
              </a:ext>
            </a:extLst>
          </p:cNvPr>
          <p:cNvSpPr/>
          <p:nvPr/>
        </p:nvSpPr>
        <p:spPr>
          <a:xfrm>
            <a:off x="558143" y="4680339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100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7D699F-C754-49C3-9935-23571B2F71CE}"/>
              </a:ext>
            </a:extLst>
          </p:cNvPr>
          <p:cNvSpPr/>
          <p:nvPr/>
        </p:nvSpPr>
        <p:spPr>
          <a:xfrm>
            <a:off x="558144" y="5611314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8ECCEF-10ED-4FA5-AB23-C29B6A2EB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5615" y="3370718"/>
            <a:ext cx="8301643" cy="98074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5F410F6-3784-4A82-835C-ADCEF30D3B8D}"/>
              </a:ext>
            </a:extLst>
          </p:cNvPr>
          <p:cNvSpPr/>
          <p:nvPr/>
        </p:nvSpPr>
        <p:spPr>
          <a:xfrm>
            <a:off x="558143" y="3560337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78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4376616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Google Shape;293;p15">
            <a:extLst>
              <a:ext uri="{FF2B5EF4-FFF2-40B4-BE49-F238E27FC236}">
                <a16:creationId xmlns:a16="http://schemas.microsoft.com/office/drawing/2014/main" id="{BEC59BF3-8315-47E5-AAAF-98BFDBA92A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7219" y="990504"/>
            <a:ext cx="6603999" cy="4876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4512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7261" y="5661248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9620738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EDE998B-23B5-47B8-804C-7412BC37C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306" y="5412247"/>
            <a:ext cx="8301643" cy="98074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82FD961-4B87-4584-9021-F21A56EF53A8}"/>
              </a:ext>
            </a:extLst>
          </p:cNvPr>
          <p:cNvSpPr/>
          <p:nvPr/>
        </p:nvSpPr>
        <p:spPr>
          <a:xfrm>
            <a:off x="949810" y="542779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220)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C3D2AC-49BE-4A19-9A48-260932EE7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306" y="3286224"/>
            <a:ext cx="8301642" cy="102281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13BBBEA-99E7-41D3-97E5-8E222713B9CD}"/>
              </a:ext>
            </a:extLst>
          </p:cNvPr>
          <p:cNvSpPr/>
          <p:nvPr/>
        </p:nvSpPr>
        <p:spPr>
          <a:xfrm>
            <a:off x="949810" y="341713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180)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A4A4AB-305D-46C8-BDD6-A3AB01490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8317" y="4363115"/>
            <a:ext cx="8270631" cy="94097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FF9A500-D561-4F93-9A47-687CF05007AD}"/>
              </a:ext>
            </a:extLst>
          </p:cNvPr>
          <p:cNvSpPr/>
          <p:nvPr/>
        </p:nvSpPr>
        <p:spPr>
          <a:xfrm>
            <a:off x="980829" y="4423558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200)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3053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10472615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Estabelecimento de uma porcentagem dos pixels que caracterize  o regime do fluxo crítico de calor (q = 225 W).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009C524-BD70-42CE-9015-549C0A3B0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92" y="2895274"/>
            <a:ext cx="5048029" cy="34143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4AA5CD6-A6B5-4A57-B736-212B0A069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873" y="2819824"/>
            <a:ext cx="5146719" cy="35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18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4874145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Limiarização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Binária por um valor de pixel de 210;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Porcentagem da área de 1.45 % para a determinação do regime;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0.923;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validação: 0.830.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EBC02D-6521-4D15-BDE3-35C37A891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724" y="1450888"/>
            <a:ext cx="6211124" cy="42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86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b="0" i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F2DE3B64-4356-4831-902B-AD8BFC2ADB81}"/>
              </a:ext>
            </a:extLst>
          </p:cNvPr>
          <p:cNvSpPr/>
          <p:nvPr/>
        </p:nvSpPr>
        <p:spPr>
          <a:xfrm>
            <a:off x="1211386" y="1792875"/>
            <a:ext cx="7290522" cy="4665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Implementação de uma Rede Neural com 4 camadas de Convolução,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Pooling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1 camada completamente conectada no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TensorFlow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Função de ativação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ReLU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nas camadas de convolução e completamente conectada oculta e sigmoide na camada de saída;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Foram utilizados a função custo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binary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cross-entropy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o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otimizador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Adam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Problemas com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overfitting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atenuados com as camadas de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com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Data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Augmentation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pela rotação aleatória das imagens do conjunto de treino. </a:t>
            </a:r>
          </a:p>
        </p:txBody>
      </p:sp>
      <p:pic>
        <p:nvPicPr>
          <p:cNvPr id="3074" name="Picture 2" descr="TensorFlow - Wikipedia">
            <a:extLst>
              <a:ext uri="{FF2B5EF4-FFF2-40B4-BE49-F238E27FC236}">
                <a16:creationId xmlns:a16="http://schemas.microsoft.com/office/drawing/2014/main" id="{D2E959C1-748A-48ED-842F-38276993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32" y="1773280"/>
            <a:ext cx="2937176" cy="188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ras: the Python deep learning API">
            <a:extLst>
              <a:ext uri="{FF2B5EF4-FFF2-40B4-BE49-F238E27FC236}">
                <a16:creationId xmlns:a16="http://schemas.microsoft.com/office/drawing/2014/main" id="{0C09CD22-ED8D-4C95-A76D-C08444D5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545760"/>
            <a:ext cx="3791975" cy="11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. Efeito da aplicação do desligamento (dropout) em uma rede neural.... |  Download Scientific Diagram">
            <a:extLst>
              <a:ext uri="{FF2B5EF4-FFF2-40B4-BE49-F238E27FC236}">
                <a16:creationId xmlns:a16="http://schemas.microsoft.com/office/drawing/2014/main" id="{9698D398-2153-49EB-A73C-931890CD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4125661"/>
            <a:ext cx="3745858" cy="1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423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B8B1BC0-E58C-4F54-A665-5CA3194CB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155" y="3129528"/>
            <a:ext cx="4590002" cy="31016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FFA757-FB34-4F80-B213-A8AA72B32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844" y="3042473"/>
            <a:ext cx="4783016" cy="3188677"/>
          </a:xfrm>
          <a:prstGeom prst="rect">
            <a:avLst/>
          </a:prstGeom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42EFFD2F-2FD0-4DB1-B111-2AFAF0777CAE}"/>
              </a:ext>
            </a:extLst>
          </p:cNvPr>
          <p:cNvSpPr/>
          <p:nvPr/>
        </p:nvSpPr>
        <p:spPr>
          <a:xfrm>
            <a:off x="1211385" y="1792875"/>
            <a:ext cx="10480429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0.974;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validação: 0.921.</a:t>
            </a:r>
          </a:p>
        </p:txBody>
      </p:sp>
    </p:spTree>
    <p:extLst>
      <p:ext uri="{BB962C8B-B14F-4D97-AF65-F5344CB8AC3E}">
        <p14:creationId xmlns:p14="http://schemas.microsoft.com/office/powerpoint/2010/main" val="36336029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af41b2042d_0_76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74" name="Google Shape;374;g1af41b2042d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af41b2042d_0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f41b2042d_0_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f41b2042d_0_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af41b2042d_0_76"/>
          <p:cNvSpPr/>
          <p:nvPr/>
        </p:nvSpPr>
        <p:spPr>
          <a:xfrm>
            <a:off x="767408" y="1196752"/>
            <a:ext cx="95043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1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Deep Learning :</a:t>
            </a:r>
            <a:r>
              <a:rPr lang="en-US" sz="2400" b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6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IMAGE SEGMENTATION BY BACKPROPAGATION</a:t>
            </a:r>
            <a:endParaRPr/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79" name="Google Shape;379;g1af41b2042d_0_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700" y="2233225"/>
            <a:ext cx="8352900" cy="351467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af41b2042d_0_76"/>
          <p:cNvSpPr txBox="1"/>
          <p:nvPr/>
        </p:nvSpPr>
        <p:spPr>
          <a:xfrm>
            <a:off x="263350" y="2933313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A. Kanezaki, "Unsupervised Image Segmentation by Backpropagation," </a:t>
            </a:r>
            <a:r>
              <a:rPr lang="en-US" i="1">
                <a:solidFill>
                  <a:schemeClr val="dk1"/>
                </a:solidFill>
              </a:rPr>
              <a:t>2018 IEEE International Conference on Acoustics, Speech and Signal Processing (ICASSP)</a:t>
            </a:r>
            <a:r>
              <a:rPr lang="en-US">
                <a:solidFill>
                  <a:schemeClr val="dk1"/>
                </a:solidFill>
              </a:rPr>
              <a:t>, 2018, pp. 1543-1547, doi: 10.1109/ICASSP.2018.8462533.</a:t>
            </a:r>
            <a:endParaRPr sz="170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Sumário</a:t>
            </a:r>
            <a:r>
              <a:rPr lang="en-US" sz="3600" b="1" i="1" u="none" strike="noStrike" cap="none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715F5E5C-2102-43DE-9B1B-F6884D072D98}"/>
              </a:ext>
            </a:extLst>
          </p:cNvPr>
          <p:cNvSpPr/>
          <p:nvPr/>
        </p:nvSpPr>
        <p:spPr>
          <a:xfrm>
            <a:off x="767408" y="1196752"/>
            <a:ext cx="9504284" cy="264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Introdução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Contextualização do problema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Desafios abordados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Conclusões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562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af41b2042d_0_88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87" name="Google Shape;387;g1af41b2042d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af41b2042d_0_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af41b2042d_0_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af41b2042d_0_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af41b2042d_0_88"/>
          <p:cNvSpPr/>
          <p:nvPr/>
        </p:nvSpPr>
        <p:spPr>
          <a:xfrm>
            <a:off x="767408" y="1196752"/>
            <a:ext cx="9504300" cy="1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1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Deep Learning:</a:t>
            </a:r>
            <a:endParaRPr/>
          </a:p>
          <a:p>
            <a:pPr marL="342900" marR="0" lvl="1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2" name="Google Shape;392;g1af41b2042d_0_88"/>
          <p:cNvSpPr/>
          <p:nvPr/>
        </p:nvSpPr>
        <p:spPr>
          <a:xfrm>
            <a:off x="1211386" y="1792875"/>
            <a:ext cx="7290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Implementação de uma Rede Neural</a:t>
            </a: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com 1 camada de Convolução 1D</a:t>
            </a: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</a:t>
            </a: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camadas de Batch No</a:t>
            </a: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rmalization, 3 camadas de Convolução 2D e 1 Camada de convolução 3D</a:t>
            </a: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completamente conectada no </a:t>
            </a:r>
            <a:r>
              <a:rPr lang="en-US" sz="2000" b="0" i="1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TensorFlow</a:t>
            </a: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;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Função de ativação </a:t>
            </a:r>
            <a:r>
              <a:rPr lang="en-US" sz="2000" i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Softmax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Foram utilizados a função otimizador </a:t>
            </a:r>
            <a:r>
              <a:rPr lang="en-US" sz="2000" i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Stochastic Gradient Descent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Saida as classes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 </a:t>
            </a:r>
            <a:endParaRPr/>
          </a:p>
        </p:txBody>
      </p:sp>
      <p:pic>
        <p:nvPicPr>
          <p:cNvPr id="393" name="Google Shape;393;g1af41b2042d_0_88" descr="TensorFlow - Wikipedi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23332" y="1773280"/>
            <a:ext cx="2937176" cy="188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af41b2042d_0_88" descr="10. Efeito da aplicação do desligamento (dropout) em uma rede neural.... |  Download Scientific Diagra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63888" y="4125661"/>
            <a:ext cx="3745858" cy="180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af41b2042d_0_101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01" name="Google Shape;401;g1af41b2042d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af41b2042d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af41b2042d_0_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7261" y="5661248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af41b2042d_0_1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af41b2042d_0_101"/>
          <p:cNvSpPr/>
          <p:nvPr/>
        </p:nvSpPr>
        <p:spPr>
          <a:xfrm>
            <a:off x="767408" y="1196752"/>
            <a:ext cx="95043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i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Deep Learning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  </a:t>
            </a:r>
            <a:endParaRPr sz="24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6" name="Google Shape;406;g1af41b2042d_0_101"/>
          <p:cNvSpPr/>
          <p:nvPr/>
        </p:nvSpPr>
        <p:spPr>
          <a:xfrm>
            <a:off x="1211385" y="1792875"/>
            <a:ext cx="9620700" cy="1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Dry zones delimitadas por zonas amarelas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o"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Maior incerteza quando não há a presença de Dry zones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7" name="Google Shape;407;g1af41b2042d_0_101"/>
          <p:cNvSpPr/>
          <p:nvPr/>
        </p:nvSpPr>
        <p:spPr>
          <a:xfrm>
            <a:off x="949810" y="5427797"/>
            <a:ext cx="1306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 = </a:t>
            </a: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225 </a:t>
            </a: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8" name="Google Shape;408;g1af41b2042d_0_101"/>
          <p:cNvSpPr/>
          <p:nvPr/>
        </p:nvSpPr>
        <p:spPr>
          <a:xfrm>
            <a:off x="949810" y="3417137"/>
            <a:ext cx="1306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 = </a:t>
            </a: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100</a:t>
            </a: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W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9" name="Google Shape;409;g1af41b2042d_0_101"/>
          <p:cNvSpPr/>
          <p:nvPr/>
        </p:nvSpPr>
        <p:spPr>
          <a:xfrm>
            <a:off x="980829" y="4423558"/>
            <a:ext cx="1306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 = 1</a:t>
            </a: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7</a:t>
            </a: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 W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11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10" name="Google Shape;410;g1af41b2042d_0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6958" y="3315002"/>
            <a:ext cx="3489916" cy="8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af41b2042d_0_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6947" y="4423543"/>
            <a:ext cx="3485592" cy="74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af41b2042d_0_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6950" y="5349108"/>
            <a:ext cx="3485534" cy="7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af41b2042d_0_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1400" y="3376788"/>
            <a:ext cx="3489916" cy="8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af41b2042d_0_1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81375" y="4423550"/>
            <a:ext cx="3489925" cy="74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af41b2042d_0_1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81368" y="5358854"/>
            <a:ext cx="3489966" cy="7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31819442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Conclusões</a:t>
            </a:r>
            <a:r>
              <a:rPr lang="en-US" sz="3600" b="1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7" y="1196752"/>
            <a:ext cx="11039763" cy="412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No presente trabalho foram avaliados métodos de visão computacional clássica e por aprendizado profundo para o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  <a:endParaRPr lang="pt-BR" sz="20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 localização da zona de teste foi realizada por métodos de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Learning,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conseguindo realizar a tarefa de maneira adequada; 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Métodos de Visão Computacional Clássica e por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foram utilizados para a identificação do fluxo de calor crítico em sistemas de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Ambos os métodos foram considerados adequados, com os métodos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earning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apresentando melhor performance (maior acurácia), mas consumindo um custo computacional maior.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84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Introdução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372279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1" name="Google Shape;171;p5" descr="Need for Thermal Management in Electronic Systems | Experience Mol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50" y="1140612"/>
            <a:ext cx="3366550" cy="2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 descr="All About U-Factor - GreenBuildingAdvis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819" y="1320454"/>
            <a:ext cx="28479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/>
          <p:nvPr/>
        </p:nvSpPr>
        <p:spPr>
          <a:xfrm>
            <a:off x="4221571" y="1857376"/>
            <a:ext cx="2232300" cy="4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5" descr="O que é um Data Center? - Soluções em Cloud | DINNAMI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2413" y="3574825"/>
            <a:ext cx="3381611" cy="1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 descr="Beat the Heat in 3D Chip Stacks with Embedded Cooling | Electronics Cool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350" y="3574825"/>
            <a:ext cx="3366550" cy="189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https://www.researchgate.net/profile/Monaim-Mohamad-2/publication/352934494/figure/fig1/AS:1041442663301122@1625310688527/Range-of-overall-heat-transfer-coefficients-for-different-fluids-and-cooling-modes_W64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76527" y="3123349"/>
            <a:ext cx="4421325" cy="32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83" name="Google Shape;183;p8"/>
          <p:cNvGrpSpPr/>
          <p:nvPr/>
        </p:nvGrpSpPr>
        <p:grpSpPr>
          <a:xfrm>
            <a:off x="3575720" y="1892913"/>
            <a:ext cx="8356868" cy="3072174"/>
            <a:chOff x="128592" y="1957384"/>
            <a:chExt cx="8356868" cy="3072174"/>
          </a:xfrm>
        </p:grpSpPr>
        <p:grpSp>
          <p:nvGrpSpPr>
            <p:cNvPr id="184" name="Google Shape;184;p8"/>
            <p:cNvGrpSpPr/>
            <p:nvPr/>
          </p:nvGrpSpPr>
          <p:grpSpPr>
            <a:xfrm>
              <a:off x="128592" y="2261366"/>
              <a:ext cx="6441016" cy="2768192"/>
              <a:chOff x="328222" y="3564598"/>
              <a:chExt cx="6201165" cy="2665110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557576" y="3936268"/>
                <a:ext cx="1780784" cy="2239578"/>
              </a:xfrm>
              <a:prstGeom prst="roundRect">
                <a:avLst>
                  <a:gd name="adj" fmla="val 16667"/>
                </a:avLst>
              </a:prstGeom>
              <a:noFill/>
              <a:ln w="25400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4399176" y="5547440"/>
                <a:ext cx="2130211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648740" y="4445016"/>
                <a:ext cx="1637197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88" name="Google Shape;188;p8"/>
              <p:cNvCxnSpPr/>
              <p:nvPr/>
            </p:nvCxnSpPr>
            <p:spPr>
              <a:xfrm rot="10800000">
                <a:off x="2336989" y="5678940"/>
                <a:ext cx="2062190" cy="364024"/>
              </a:xfrm>
              <a:prstGeom prst="bentConnector3">
                <a:avLst>
                  <a:gd name="adj1" fmla="val 50000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 flipH="1">
                <a:off x="2336989" y="4922844"/>
                <a:ext cx="311761" cy="287564"/>
              </a:xfrm>
              <a:prstGeom prst="bentConnector3">
                <a:avLst>
                  <a:gd name="adj1" fmla="val 14207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190" name="Google Shape;190;p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7542" y="4031934"/>
                <a:ext cx="1559482" cy="20110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8"/>
              <p:cNvSpPr txBox="1"/>
              <p:nvPr/>
            </p:nvSpPr>
            <p:spPr>
              <a:xfrm>
                <a:off x="328222" y="3564598"/>
                <a:ext cx="2805335" cy="355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Unidade de resfriamento</a:t>
                </a:r>
                <a:endParaRPr/>
              </a:p>
            </p:txBody>
          </p:sp>
        </p:grpSp>
        <p:pic>
          <p:nvPicPr>
            <p:cNvPr id="192" name="Google Shape;19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81272" y="1957384"/>
              <a:ext cx="5904188" cy="30575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 l="35530" r="28939"/>
          <a:stretch/>
        </p:blipFill>
        <p:spPr>
          <a:xfrm>
            <a:off x="394091" y="1268760"/>
            <a:ext cx="2913841" cy="49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Contextualização</a:t>
            </a:r>
            <a:r>
              <a:rPr lang="en-US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 do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Problema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56290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critical-heat-flux">
            <a:hlinkClick r:id="" action="ppaction://media"/>
            <a:extLst>
              <a:ext uri="{FF2B5EF4-FFF2-40B4-BE49-F238E27FC236}">
                <a16:creationId xmlns:a16="http://schemas.microsoft.com/office/drawing/2014/main" id="{172F6D2A-0F8A-4F19-95C1-4DEF511A1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717" r="12628"/>
          <a:stretch/>
        </p:blipFill>
        <p:spPr>
          <a:xfrm>
            <a:off x="539249" y="1562185"/>
            <a:ext cx="4135227" cy="4154328"/>
          </a:xfrm>
          <a:prstGeom prst="rect">
            <a:avLst/>
          </a:prstGeom>
        </p:spPr>
      </p:pic>
      <p:pic>
        <p:nvPicPr>
          <p:cNvPr id="20" name="Google Shape;221;p12" descr="Leidenfrost Effect - Leidenfrost Point | Definition | nuclear-power.com">
            <a:extLst>
              <a:ext uri="{FF2B5EF4-FFF2-40B4-BE49-F238E27FC236}">
                <a16:creationId xmlns:a16="http://schemas.microsoft.com/office/drawing/2014/main" id="{0BF59EA7-570E-4F5C-B13F-89CED02F00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280" y="1676382"/>
            <a:ext cx="6901444" cy="395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7">
            <a:alphaModFix/>
          </a:blip>
          <a:srcRect r="46836"/>
          <a:stretch/>
        </p:blipFill>
        <p:spPr>
          <a:xfrm>
            <a:off x="708829" y="1044326"/>
            <a:ext cx="3355171" cy="369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6_25">
            <a:hlinkClick r:id="" action="ppaction://media"/>
            <a:extLst>
              <a:ext uri="{FF2B5EF4-FFF2-40B4-BE49-F238E27FC236}">
                <a16:creationId xmlns:a16="http://schemas.microsoft.com/office/drawing/2014/main" id="{8879589E-72AA-4B47-B394-FBC37A780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8793" t="53960" r="6294" b="24552"/>
          <a:stretch/>
        </p:blipFill>
        <p:spPr>
          <a:xfrm>
            <a:off x="4899899" y="1157392"/>
            <a:ext cx="5973316" cy="1482970"/>
          </a:xfrm>
          <a:prstGeom prst="rect">
            <a:avLst/>
          </a:prstGeom>
        </p:spPr>
      </p:pic>
      <p:pic>
        <p:nvPicPr>
          <p:cNvPr id="4" name="M6_225_1">
            <a:hlinkClick r:id="" action="ppaction://media"/>
            <a:extLst>
              <a:ext uri="{FF2B5EF4-FFF2-40B4-BE49-F238E27FC236}">
                <a16:creationId xmlns:a16="http://schemas.microsoft.com/office/drawing/2014/main" id="{10744A00-1D60-4640-AF1E-07AFF50651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1374" t="52549" r="13497" b="26870"/>
          <a:stretch/>
        </p:blipFill>
        <p:spPr>
          <a:xfrm>
            <a:off x="4899899" y="2893196"/>
            <a:ext cx="5973316" cy="1672492"/>
          </a:xfrm>
          <a:prstGeom prst="rect">
            <a:avLst/>
          </a:prstGeom>
        </p:spPr>
      </p:pic>
      <p:sp>
        <p:nvSpPr>
          <p:cNvPr id="7" name="Retângulo 12">
            <a:extLst>
              <a:ext uri="{FF2B5EF4-FFF2-40B4-BE49-F238E27FC236}">
                <a16:creationId xmlns:a16="http://schemas.microsoft.com/office/drawing/2014/main" id="{3E2150A7-BF21-4ABE-9A35-A194909E4E4D}"/>
              </a:ext>
            </a:extLst>
          </p:cNvPr>
          <p:cNvSpPr/>
          <p:nvPr/>
        </p:nvSpPr>
        <p:spPr>
          <a:xfrm>
            <a:off x="404029" y="4933154"/>
            <a:ext cx="11694186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“ Identificar o início do fenômeno do fluxo de calor crítico, convencionado como uma taxa de transferência de calor de 225 W, através de imagens e vídeos da seção de teste.”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03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5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Desafios Abordados</a:t>
            </a:r>
          </a:p>
        </p:txBody>
      </p:sp>
    </p:spTree>
    <p:extLst>
      <p:ext uri="{BB962C8B-B14F-4D97-AF65-F5344CB8AC3E}">
        <p14:creationId xmlns:p14="http://schemas.microsoft.com/office/powerpoint/2010/main" val="29471802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stre">
  <a:themeElements>
    <a:clrScheme name="1_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774</Words>
  <Application>Microsoft Office PowerPoint</Application>
  <PresentationFormat>Widescreen</PresentationFormat>
  <Paragraphs>114</Paragraphs>
  <Slides>23</Slides>
  <Notes>23</Notes>
  <HiddenSlides>0</HiddenSlides>
  <MMClips>6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Trebuchet MS</vt:lpstr>
      <vt:lpstr>Arial</vt:lpstr>
      <vt:lpstr>Garamond</vt:lpstr>
      <vt:lpstr>Rockwell</vt:lpstr>
      <vt:lpstr>Times New Roman</vt:lpstr>
      <vt:lpstr>Courier New</vt:lpstr>
      <vt:lpstr>2_Design padrão</vt:lpstr>
      <vt:lpstr>Mestre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Jaime Lozano</dc:creator>
  <cp:lastModifiedBy>Guilherme</cp:lastModifiedBy>
  <cp:revision>26</cp:revision>
  <dcterms:created xsi:type="dcterms:W3CDTF">2009-11-30T17:50:26Z</dcterms:created>
  <dcterms:modified xsi:type="dcterms:W3CDTF">2022-12-13T19:27:33Z</dcterms:modified>
</cp:coreProperties>
</file>